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29" r:id="rId29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94" Type="http://schemas.openxmlformats.org/officeDocument/2006/relationships/slide" Target="slides/slide17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0" name="Shape 11480"/>
        <p:cNvGrpSpPr/>
        <p:nvPr/>
      </p:nvGrpSpPr>
      <p:grpSpPr>
        <a:xfrm>
          <a:off x="0" y="0"/>
          <a:ext cx="0" cy="0"/>
          <a:chOff x="0" y="0"/>
          <a:chExt cx="0" cy="0"/>
        </a:xfrm>
      </p:grpSpPr>
      <p:sp>
        <p:nvSpPr>
          <p:cNvPr id="11481" name="Google Shape;11481;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2" name="Google Shape;11482;p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notesSlide" Target="../notesSlides/notesSlide174.xml"/></Relationships>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3" name="Shape 11483"/>
        <p:cNvGrpSpPr/>
        <p:nvPr/>
      </p:nvGrpSpPr>
      <p:grpSpPr>
        <a:xfrm>
          <a:off x="0" y="0"/>
          <a:ext cx="0" cy="0"/>
          <a:chOff x="0" y="0"/>
          <a:chExt cx="0" cy="0"/>
        </a:xfrm>
      </p:grpSpPr>
      <p:sp>
        <p:nvSpPr>
          <p:cNvPr id="11484" name="Google Shape;11484;p160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85" name="Google Shape;11485;p160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1486" name="Google Shape;11486;p1604"/>
          <p:cNvSpPr txBox="1"/>
          <p:nvPr>
            <p:ph type="title"/>
          </p:nvPr>
        </p:nvSpPr>
        <p:spPr>
          <a:xfrm>
            <a:off x="762000" y="304800"/>
            <a:ext cx="77724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Corrective Action Plan (CAP)</a:t>
            </a:r>
            <a:endParaRPr/>
          </a:p>
        </p:txBody>
      </p:sp>
      <p:sp>
        <p:nvSpPr>
          <p:cNvPr id="11487" name="Google Shape;11487;p1604"/>
          <p:cNvSpPr txBox="1"/>
          <p:nvPr>
            <p:ph idx="1" type="body"/>
          </p:nvPr>
        </p:nvSpPr>
        <p:spPr>
          <a:xfrm>
            <a:off x="685800" y="1371600"/>
            <a:ext cx="7772400" cy="4343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CF4B6"/>
              </a:buClr>
              <a:buSzPts val="2800"/>
              <a:buFont typeface="Times New Roman"/>
              <a:buChar char="•"/>
            </a:pPr>
            <a:r>
              <a:rPr lang="en-US" sz="2800">
                <a:solidFill>
                  <a:srgbClr val="2CF4B6"/>
                </a:solidFill>
              </a:rPr>
              <a:t>11 Comments directly affecting FRD</a:t>
            </a:r>
            <a:endParaRPr/>
          </a:p>
          <a:p>
            <a:pPr indent="-285750" lvl="1" marL="742950" rtl="0" algn="l">
              <a:lnSpc>
                <a:spcPct val="90000"/>
              </a:lnSpc>
              <a:spcBef>
                <a:spcPts val="480"/>
              </a:spcBef>
              <a:spcAft>
                <a:spcPts val="0"/>
              </a:spcAft>
              <a:buClr>
                <a:srgbClr val="1C4A4D"/>
              </a:buClr>
              <a:buSzPts val="2400"/>
              <a:buFont typeface="Times New Roman"/>
              <a:buChar char="–"/>
            </a:pPr>
            <a:r>
              <a:rPr lang="en-US" sz="2400">
                <a:solidFill>
                  <a:srgbClr val="1C4A4D"/>
                </a:solidFill>
              </a:rPr>
              <a:t>7 comments were deemed “in compliance” or not an FRD function</a:t>
            </a:r>
            <a:endParaRPr/>
          </a:p>
          <a:p>
            <a:pPr indent="-285750" lvl="1" marL="742950" rtl="0" algn="l">
              <a:lnSpc>
                <a:spcPct val="90000"/>
              </a:lnSpc>
              <a:spcBef>
                <a:spcPts val="480"/>
              </a:spcBef>
              <a:spcAft>
                <a:spcPts val="0"/>
              </a:spcAft>
              <a:buClr>
                <a:srgbClr val="A8208B"/>
              </a:buClr>
              <a:buSzPts val="2400"/>
              <a:buFont typeface="Times New Roman"/>
              <a:buChar char="–"/>
            </a:pPr>
            <a:r>
              <a:rPr lang="en-US" sz="2400">
                <a:solidFill>
                  <a:srgbClr val="A8208B"/>
                </a:solidFill>
              </a:rPr>
              <a:t>2 comments closed at FRD retreat</a:t>
            </a:r>
            <a:endParaRPr/>
          </a:p>
          <a:p>
            <a:pPr indent="-285750" lvl="1" marL="742950" rtl="0" algn="l">
              <a:lnSpc>
                <a:spcPct val="90000"/>
              </a:lnSpc>
              <a:spcBef>
                <a:spcPts val="480"/>
              </a:spcBef>
              <a:spcAft>
                <a:spcPts val="0"/>
              </a:spcAft>
              <a:buClr>
                <a:srgbClr val="3CA703"/>
              </a:buClr>
              <a:buSzPts val="2400"/>
              <a:buFont typeface="Times New Roman"/>
              <a:buChar char="–"/>
            </a:pPr>
            <a:r>
              <a:rPr lang="en-US" sz="2400">
                <a:solidFill>
                  <a:srgbClr val="3CA703"/>
                </a:solidFill>
              </a:rPr>
              <a:t>2 comments to be closed by June 30, 2004</a:t>
            </a:r>
            <a:endParaRPr/>
          </a:p>
          <a:p>
            <a:pPr indent="-342900" lvl="0" marL="342900" rtl="0" algn="l">
              <a:lnSpc>
                <a:spcPct val="90000"/>
              </a:lnSpc>
              <a:spcBef>
                <a:spcPts val="560"/>
              </a:spcBef>
              <a:spcAft>
                <a:spcPts val="0"/>
              </a:spcAft>
              <a:buClr>
                <a:srgbClr val="0305E0"/>
              </a:buClr>
              <a:buSzPts val="2800"/>
              <a:buFont typeface="Times New Roman"/>
              <a:buChar char="•"/>
            </a:pPr>
            <a:r>
              <a:rPr lang="en-US" sz="2800">
                <a:solidFill>
                  <a:srgbClr val="0305E0"/>
                </a:solidFill>
              </a:rPr>
              <a:t>Quotas are </a:t>
            </a:r>
            <a:r>
              <a:rPr lang="en-US" sz="2800" u="sng"/>
              <a:t>not</a:t>
            </a:r>
            <a:r>
              <a:rPr lang="en-US" sz="2800"/>
              <a:t> used for issues tracking</a:t>
            </a:r>
            <a:endParaRPr/>
          </a:p>
          <a:p>
            <a:pPr indent="-342900" lvl="0" marL="342900" rtl="0" algn="l">
              <a:lnSpc>
                <a:spcPct val="90000"/>
              </a:lnSpc>
              <a:spcBef>
                <a:spcPts val="560"/>
              </a:spcBef>
              <a:spcAft>
                <a:spcPts val="0"/>
              </a:spcAft>
              <a:buClr>
                <a:srgbClr val="34201D"/>
              </a:buClr>
              <a:buSzPts val="2800"/>
              <a:buFont typeface="Times New Roman"/>
              <a:buChar char="•"/>
            </a:pPr>
            <a:r>
              <a:rPr lang="en-US" sz="2800">
                <a:solidFill>
                  <a:srgbClr val="34201D"/>
                </a:solidFill>
              </a:rPr>
              <a:t>Senior meeting held with FRs, Labs, AMs to discuss values &amp; responsibilities of FRs and need for contractor response to FR concerns</a:t>
            </a:r>
            <a:endParaRPr/>
          </a:p>
          <a:p>
            <a:pPr indent="-342900" lvl="0" marL="342900" rtl="0" algn="l">
              <a:lnSpc>
                <a:spcPct val="90000"/>
              </a:lnSpc>
              <a:spcBef>
                <a:spcPts val="560"/>
              </a:spcBef>
              <a:spcAft>
                <a:spcPts val="0"/>
              </a:spcAft>
              <a:buClr>
                <a:srgbClr val="3ECE62"/>
              </a:buClr>
              <a:buSzPts val="2800"/>
              <a:buFont typeface="Times New Roman"/>
              <a:buChar char="•"/>
            </a:pPr>
            <a:r>
              <a:rPr lang="en-US" sz="2800">
                <a:solidFill>
                  <a:srgbClr val="3ECE62"/>
                </a:solidFill>
              </a:rPr>
              <a:t>Seeking to improve verbal communications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